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95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3" r:id="rId17"/>
    <p:sldId id="299" r:id="rId18"/>
    <p:sldId id="300" r:id="rId19"/>
    <p:sldId id="294" r:id="rId20"/>
    <p:sldId id="291" r:id="rId21"/>
    <p:sldId id="278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52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94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6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9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50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21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6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6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10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8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33E4-9051-47C5-98FC-12BF5F7DC6E5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4F56-1994-4C9B-90AA-DF8C77FD6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10235"/>
            <a:ext cx="7772400" cy="1999728"/>
          </a:xfrm>
        </p:spPr>
        <p:txBody>
          <a:bodyPr>
            <a:normAutofit/>
          </a:bodyPr>
          <a:lstStyle/>
          <a:p>
            <a:r>
              <a:rPr lang="ru-RU" dirty="0"/>
              <a:t>Алгоритмы и структуры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AB0066-8A02-4967-B6EF-A247298CA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84932"/>
          </a:xfrm>
        </p:spPr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3</a:t>
            </a:r>
            <a:r>
              <a:rPr lang="ru-RU" dirty="0"/>
              <a:t>. Алгоритмы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13744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08B87C-8B0D-4686-99EB-E8B8D9725829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615E17-B7D7-4B44-BA0E-64E921F68C4B}"/>
              </a:ext>
            </a:extLst>
          </p:cNvPr>
          <p:cNvSpPr/>
          <p:nvPr/>
        </p:nvSpPr>
        <p:spPr>
          <a:xfrm>
            <a:off x="336550" y="4762838"/>
            <a:ext cx="5518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В основе сортировки выбором лежит следующий подход: мы находим минимальное значение в структуре данных и помещаем его на первую позицию, затем находим второе минимальное значение и помещаем его на вторую позицию и так далее.</a:t>
            </a:r>
            <a:endParaRPr lang="ru-RU" dirty="0"/>
          </a:p>
        </p:txBody>
      </p:sp>
      <p:pic>
        <p:nvPicPr>
          <p:cNvPr id="5124" name="Picture 4" descr="Сортировка выбором">
            <a:extLst>
              <a:ext uri="{FF2B5EF4-FFF2-40B4-BE49-F238E27FC236}">
                <a16:creationId xmlns:a16="http://schemas.microsoft.com/office/drawing/2014/main" id="{0BEBF512-7518-40BE-A956-94014E3667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555625"/>
            <a:ext cx="8382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727788F-8664-47EB-9C17-243078AA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52" y="4556125"/>
            <a:ext cx="38385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B3EAAA-180A-411E-BBC4-877F52BD0D0A}"/>
              </a:ext>
            </a:extLst>
          </p:cNvPr>
          <p:cNvSpPr/>
          <p:nvPr/>
        </p:nvSpPr>
        <p:spPr>
          <a:xfrm>
            <a:off x="2755900" y="1649402"/>
            <a:ext cx="462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0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dirty="0">
                <a:solidFill>
                  <a:srgbClr val="FF8000"/>
                </a:solidFill>
                <a:latin typeface="inherit"/>
              </a:rPr>
              <a:t>		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1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 err="1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?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: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!=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333333"/>
                </a:solidFill>
                <a:latin typeface="inherit"/>
              </a:rPr>
              <a:t>	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6D2DEB3-765D-4987-AC03-460107645206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A8E052-FFC9-482E-A17A-9721BE993DE2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EC118-048B-4841-8625-87D40CD8146A}"/>
              </a:ext>
            </a:extLst>
          </p:cNvPr>
          <p:cNvSpPr/>
          <p:nvPr/>
        </p:nvSpPr>
        <p:spPr>
          <a:xfrm>
            <a:off x="272100" y="4869587"/>
            <a:ext cx="4818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William Text Pro"/>
              </a:rPr>
              <a:t>При сортировке вставками массив постепенно перебирается слева направо. При этом каждый последующий элемент размещается так, чтобы он оказался между ближайшими элементами с минимальным и максимальным значением.</a:t>
            </a:r>
            <a:endParaRPr lang="ru-RU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A6998FD-5223-4B42-9C8E-1B14A9FA87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2" y="627787"/>
            <a:ext cx="6489700" cy="417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6A24065-9E26-4D6E-9177-6ABAC36E4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49" y="4326750"/>
            <a:ext cx="4383089" cy="26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3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87FD2A-E126-4751-90C1-26A72C714676}"/>
              </a:ext>
            </a:extLst>
          </p:cNvPr>
          <p:cNvSpPr/>
          <p:nvPr/>
        </p:nvSpPr>
        <p:spPr>
          <a:xfrm>
            <a:off x="2635250" y="20534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N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++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 {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</a:p>
          <a:p>
            <a:r>
              <a:rPr lang="ru-RU" sz="2000" dirty="0">
                <a:solidFill>
                  <a:srgbClr val="006FE0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-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0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&amp;&amp;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--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0000"/>
                </a:solidFill>
                <a:latin typeface="Monaco"/>
              </a:rPr>
              <a:t> </a:t>
            </a: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333333"/>
                </a:solidFill>
                <a:latin typeface="inherit"/>
              </a:rPr>
              <a:t>}</a:t>
            </a:r>
            <a:endParaRPr lang="ru-RU" sz="2000" b="0" i="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9D3E67-7A26-471F-A3C6-51274FA688AF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1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27FF81-80F9-4C63-8AC7-AA61D7AF5658}"/>
              </a:ext>
            </a:extLst>
          </p:cNvPr>
          <p:cNvSpPr/>
          <p:nvPr/>
        </p:nvSpPr>
        <p:spPr>
          <a:xfrm>
            <a:off x="240348" y="164871"/>
            <a:ext cx="2779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2B658-FF22-4055-A097-428A73A8D63F}"/>
              </a:ext>
            </a:extLst>
          </p:cNvPr>
          <p:cNvSpPr/>
          <p:nvPr/>
        </p:nvSpPr>
        <p:spPr>
          <a:xfrm>
            <a:off x="527050" y="811202"/>
            <a:ext cx="8172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Алгоритм сортировки слиянием это один из алгоритмов «разделяй и властвуй»). Другими словами, он делит исходный массив на более мелкие массивы, пока каждый маленький массив не будет содержать всего одну позицию, а затем </a:t>
            </a:r>
            <a:r>
              <a:rPr lang="ru-RU" i="1" dirty="0">
                <a:solidFill>
                  <a:srgbClr val="222222"/>
                </a:solidFill>
                <a:latin typeface="Montserrat"/>
              </a:rPr>
              <a:t>сливает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 маленькие массивы в более крупный и отсортированный.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4B426FD-A707-4B57-8860-910FAD42F3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365762"/>
            <a:ext cx="4555480" cy="2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F34D3E0-D5C2-4518-854D-8ED66AE0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4594225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6A3460-52C6-4DFD-96B6-D70F73DAFB66}"/>
              </a:ext>
            </a:extLst>
          </p:cNvPr>
          <p:cNvSpPr/>
          <p:nvPr/>
        </p:nvSpPr>
        <p:spPr>
          <a:xfrm>
            <a:off x="240348" y="164871"/>
            <a:ext cx="2760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слиянием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444BA0-C408-4490-940A-8725DE764D92}"/>
              </a:ext>
            </a:extLst>
          </p:cNvPr>
          <p:cNvSpPr/>
          <p:nvPr/>
        </p:nvSpPr>
        <p:spPr>
          <a:xfrm>
            <a:off x="514350" y="591017"/>
            <a:ext cx="82486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latin typeface="inherit"/>
              </a:rPr>
              <a:t>void Merge(int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функция, сливающая массивы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middle, start, final, j;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*mas=new int[100];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middle=(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)/2; </a:t>
            </a:r>
            <a:r>
              <a:rPr lang="ru-RU" sz="1600" dirty="0">
                <a:latin typeface="inherit"/>
              </a:rPr>
              <a:t>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вычисление среднего элемента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start=first; </a:t>
            </a:r>
            <a:r>
              <a:rPr lang="ru-RU" sz="1600" dirty="0">
                <a:latin typeface="inherit"/>
              </a:rPr>
              <a:t>	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final=middle+1;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</a:t>
            </a:r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выполнять от начала до конца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if ((start&lt;=middle) &amp;&amp; ((final&gt;last) || (A[start]&lt;A[final])))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mas[j]=A[start];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start++;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else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mas[j]=A[final];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final++;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 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 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A[j]=mas[j];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возвращение результата в список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delete[]mas;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};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void 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рекурсивная процедура сортировки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if (first&lt;last)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first,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)/2+1, last);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Merge(A, first, last);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слияние двух частей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} };</a:t>
            </a:r>
            <a:endParaRPr lang="ru-RU" sz="1600" dirty="0">
              <a:latin typeface="Monaco"/>
            </a:endParaRPr>
          </a:p>
          <a:p>
            <a:pPr fontAlgn="base"/>
            <a:endParaRPr lang="en-US" sz="1600" dirty="0">
              <a:solidFill>
                <a:srgbClr val="FFFFFF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04850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338FF23-B0F3-4F5E-8DEB-EB30709E2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4143853"/>
            <a:ext cx="3943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Быстрая сортировка">
            <a:extLst>
              <a:ext uri="{FF2B5EF4-FFF2-40B4-BE49-F238E27FC236}">
                <a16:creationId xmlns:a16="http://schemas.microsoft.com/office/drawing/2014/main" id="{E334195E-34A1-4A5D-95B9-87B87CE88D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664684"/>
            <a:ext cx="8382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F199C3-D49E-426D-9E34-B5E995DF7A9B}"/>
              </a:ext>
            </a:extLst>
          </p:cNvPr>
          <p:cNvSpPr/>
          <p:nvPr/>
        </p:nvSpPr>
        <p:spPr>
          <a:xfrm>
            <a:off x="240348" y="2889708"/>
            <a:ext cx="57731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Быстрая сортировка подобно алгоритму сортировки слиянием, этот алгоритм также использует подход «разделяй и властвуй».</a:t>
            </a:r>
          </a:p>
          <a:p>
            <a:r>
              <a:rPr lang="ru-RU" dirty="0">
                <a:solidFill>
                  <a:srgbClr val="222222"/>
                </a:solidFill>
                <a:latin typeface="Montserrat"/>
              </a:rPr>
              <a:t>Шаги в быстрой сортировке: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Выбираем значение в массиве, которое назовем </a:t>
            </a:r>
            <a:r>
              <a:rPr lang="ru-RU" b="1" dirty="0">
                <a:solidFill>
                  <a:schemeClr val="accent1"/>
                </a:solidFill>
                <a:latin typeface="Montserrat"/>
              </a:rPr>
              <a:t>опорным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. Обычно это значение в середине массива.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Осуществляем операцию распределения, в результате которой значения меньше опорного смещаются влево от опорного, а большие — вправо от него.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Повторяем первые два шага для каждого </a:t>
            </a:r>
            <a:r>
              <a:rPr lang="ru-RU" dirty="0" err="1">
                <a:solidFill>
                  <a:srgbClr val="222222"/>
                </a:solidFill>
                <a:latin typeface="Montserrat"/>
              </a:rPr>
              <a:t>подмассива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 (левого и правого), пока массивы не будут полностью отсортированы.</a:t>
            </a:r>
            <a:endParaRPr lang="ru-RU" b="0" i="0" dirty="0">
              <a:solidFill>
                <a:srgbClr val="222222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070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8B1A3E-12A0-434F-B627-EFDB67C9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3" y="672958"/>
            <a:ext cx="6896454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F5DC7E-327F-40BE-A23E-D25F5542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26" y="974650"/>
            <a:ext cx="5797848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6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8F3925-A5A0-49C9-8C3A-387E451D7AFD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E3AF10-22D6-47EF-BB7E-2C96B66BE42E}"/>
              </a:ext>
            </a:extLst>
          </p:cNvPr>
          <p:cNvSpPr/>
          <p:nvPr/>
        </p:nvSpPr>
        <p:spPr>
          <a:xfrm>
            <a:off x="584200" y="559374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quicksort(int *mas, int first, int last)</a:t>
            </a:r>
            <a:r>
              <a:rPr lang="ru-RU" dirty="0">
                <a:latin typeface="inherit"/>
              </a:rPr>
              <a:t> </a:t>
            </a:r>
            <a:r>
              <a:rPr lang="en-US" dirty="0">
                <a:latin typeface="inherit"/>
              </a:rPr>
              <a:t>{</a:t>
            </a:r>
            <a:r>
              <a:rPr lang="ru-RU" dirty="0">
                <a:latin typeface="inherit"/>
              </a:rPr>
              <a:t>     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//функция сортировки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mid, 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f=first, l=last;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mid=mas[(</a:t>
            </a:r>
            <a:r>
              <a:rPr lang="en-US" dirty="0" err="1">
                <a:latin typeface="inherit"/>
              </a:rPr>
              <a:t>f+l</a:t>
            </a:r>
            <a:r>
              <a:rPr lang="en-US" dirty="0">
                <a:latin typeface="inherit"/>
              </a:rPr>
              <a:t>) / 2];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вычисление опорного элемента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do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{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(mas[f]&lt;mid) 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(mas[l]&gt;mid) 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if (f&lt;=l)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перестановка элементов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{</a:t>
            </a:r>
            <a:endParaRPr lang="ru-RU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count=mas[f];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mas[f]=mas[l];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mas[l]=count;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} while (f&lt;l);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(first&lt;l) quicksort(mas, first, 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(f&lt;last) quicksort(mas, f, last);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}</a:t>
            </a:r>
            <a:endParaRPr lang="en-US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3588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</p:spTree>
    <p:extLst>
      <p:ext uri="{BB962C8B-B14F-4D97-AF65-F5344CB8AC3E}">
        <p14:creationId xmlns:p14="http://schemas.microsoft.com/office/powerpoint/2010/main" val="63302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805CB0A-05C0-4BE0-9BCE-8785F7B34E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82663"/>
            <a:ext cx="65151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FAACE6-8D4E-44E0-AFA5-CF299F80B791}"/>
              </a:ext>
            </a:extLst>
          </p:cNvPr>
          <p:cNvSpPr/>
          <p:nvPr/>
        </p:nvSpPr>
        <p:spPr>
          <a:xfrm>
            <a:off x="240348" y="164871"/>
            <a:ext cx="242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Шелла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ADB738-4E8D-4A14-9142-9642E53E13C6}"/>
              </a:ext>
            </a:extLst>
          </p:cNvPr>
          <p:cNvSpPr/>
          <p:nvPr/>
        </p:nvSpPr>
        <p:spPr>
          <a:xfrm>
            <a:off x="609600" y="2225358"/>
            <a:ext cx="723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Shell(int A[], int n) </a:t>
            </a:r>
            <a:r>
              <a:rPr lang="ru-RU" dirty="0">
                <a:latin typeface="inherit"/>
              </a:rPr>
              <a:t>{</a:t>
            </a:r>
            <a:r>
              <a:rPr lang="en-US" dirty="0">
                <a:latin typeface="inherit"/>
              </a:rPr>
              <a:t> 		</a:t>
            </a:r>
            <a:r>
              <a:rPr lang="en-US" i="1" dirty="0">
                <a:latin typeface="inherit"/>
              </a:rPr>
              <a:t> </a:t>
            </a:r>
            <a:endParaRPr lang="ru-RU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d=n;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while (d&gt;0)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for (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=0;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&lt;n-d;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++)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j=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while (j&gt;=0 &amp;&amp; A[j]&gt;A[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count=A[j];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A[j]=A[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]=count;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j--;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}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}		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}</a:t>
            </a:r>
            <a:endParaRPr lang="ru-RU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0699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43A054-B5DD-43E3-B241-794F639C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267"/>
            <a:ext cx="9144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1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D187E2-19AF-4C85-B3DC-29C7579AC552}"/>
              </a:ext>
            </a:extLst>
          </p:cNvPr>
          <p:cNvSpPr/>
          <p:nvPr/>
        </p:nvSpPr>
        <p:spPr>
          <a:xfrm>
            <a:off x="679450" y="1823755"/>
            <a:ext cx="7689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Массив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именованный набор элементов одного типа, расположенных в памяти подряд, доступ к которым осуществляется по индексу.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024693-E273-4D38-9ABF-9DF941C559FB}"/>
              </a:ext>
            </a:extLst>
          </p:cNvPr>
          <p:cNvSpPr/>
          <p:nvPr/>
        </p:nvSpPr>
        <p:spPr>
          <a:xfrm>
            <a:off x="1145982" y="3036184"/>
            <a:ext cx="2663686" cy="9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одинакового типа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99E015-0142-47D0-AC13-B570008C0ACA}"/>
              </a:ext>
            </a:extLst>
          </p:cNvPr>
          <p:cNvSpPr/>
          <p:nvPr/>
        </p:nvSpPr>
        <p:spPr>
          <a:xfrm>
            <a:off x="4359931" y="3058779"/>
            <a:ext cx="2663686" cy="911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расположенных в памяти подряд (друг за другом)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B95777-AFC1-4A8F-9924-687360F630D6}"/>
              </a:ext>
            </a:extLst>
          </p:cNvPr>
          <p:cNvSpPr/>
          <p:nvPr/>
        </p:nvSpPr>
        <p:spPr>
          <a:xfrm>
            <a:off x="1145982" y="4158232"/>
            <a:ext cx="2663686" cy="123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происходит с применением общего имени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C03BB4C-AE49-4BC7-9696-ED3DAA2E4900}"/>
              </a:ext>
            </a:extLst>
          </p:cNvPr>
          <p:cNvSpPr/>
          <p:nvPr/>
        </p:nvSpPr>
        <p:spPr>
          <a:xfrm>
            <a:off x="4359931" y="4159172"/>
            <a:ext cx="2663686" cy="1230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к конкретному элементу происходит по индексу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4EBB0AB-CA1A-4AA8-AA31-314601C55527}"/>
              </a:ext>
            </a:extLst>
          </p:cNvPr>
          <p:cNvSpPr/>
          <p:nvPr/>
        </p:nvSpPr>
        <p:spPr>
          <a:xfrm>
            <a:off x="2604825" y="5515442"/>
            <a:ext cx="3161968" cy="125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Массив является структурой с произвольным доступом (в отличии от списка)</a:t>
            </a:r>
          </a:p>
        </p:txBody>
      </p:sp>
    </p:spTree>
    <p:extLst>
      <p:ext uri="{BB962C8B-B14F-4D97-AF65-F5344CB8AC3E}">
        <p14:creationId xmlns:p14="http://schemas.microsoft.com/office/powerpoint/2010/main" val="22011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71424C-EBA5-424E-BAA8-805BFFA6D53D}"/>
              </a:ext>
            </a:extLst>
          </p:cNvPr>
          <p:cNvSpPr/>
          <p:nvPr/>
        </p:nvSpPr>
        <p:spPr>
          <a:xfrm>
            <a:off x="240348" y="164871"/>
            <a:ext cx="4910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  <a:ea typeface="Segoe UI" panose="020B0502040204020203" pitchFamily="34" charset="0"/>
              </a:rPr>
              <a:t>Классификация алгоритмов сортировок</a:t>
            </a:r>
            <a:endParaRPr lang="ru-RU" b="1" i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9B8608-5E2B-4735-A466-F00DB8ECFE0D}"/>
              </a:ext>
            </a:extLst>
          </p:cNvPr>
          <p:cNvSpPr/>
          <p:nvPr/>
        </p:nvSpPr>
        <p:spPr>
          <a:xfrm>
            <a:off x="2488560" y="1065738"/>
            <a:ext cx="391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Категории алгоритмов сортировки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BF15EF-58F8-4C23-9A39-7B19AF550277}"/>
              </a:ext>
            </a:extLst>
          </p:cNvPr>
          <p:cNvSpPr/>
          <p:nvPr/>
        </p:nvSpPr>
        <p:spPr>
          <a:xfrm>
            <a:off x="240348" y="1798935"/>
            <a:ext cx="4041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объекты с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произвольным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доступом (например, массивы или дис­</a:t>
            </a:r>
            <a:r>
              <a:rPr lang="ru-RU" dirty="0">
                <a:solidFill>
                  <a:srgbClr val="4E4E4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ковые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файлы произвольного доступа)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5ADEC2-E1FE-4757-8A5C-452B5AECA12D}"/>
              </a:ext>
            </a:extLst>
          </p:cNvPr>
          <p:cNvSpPr/>
          <p:nvPr/>
        </p:nvSpPr>
        <p:spPr>
          <a:xfrm>
            <a:off x="4861972" y="1798935"/>
            <a:ext cx="3678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последова­тельные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объекты (например, файлы на дисках и лентах или связанные списки )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B69A0E0-F7B8-4215-9DC2-DBB0E060B297}"/>
              </a:ext>
            </a:extLst>
          </p:cNvPr>
          <p:cNvCxnSpPr>
            <a:cxnSpLocks/>
          </p:cNvCxnSpPr>
          <p:nvPr/>
        </p:nvCxnSpPr>
        <p:spPr>
          <a:xfrm flipH="1">
            <a:off x="2898978" y="1435070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C264AC6-8897-47A3-A9B0-B18C05D58963}"/>
              </a:ext>
            </a:extLst>
          </p:cNvPr>
          <p:cNvCxnSpPr>
            <a:cxnSpLocks/>
          </p:cNvCxnSpPr>
          <p:nvPr/>
        </p:nvCxnSpPr>
        <p:spPr>
          <a:xfrm>
            <a:off x="4890548" y="1382653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3B9E22-11A7-4C75-AB96-A0C0D6B3E6A7}"/>
              </a:ext>
            </a:extLst>
          </p:cNvPr>
          <p:cNvSpPr/>
          <p:nvPr/>
        </p:nvSpPr>
        <p:spPr>
          <a:xfrm>
            <a:off x="2582379" y="3797886"/>
            <a:ext cx="3819432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Методы сортировки массивов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50416D-63D7-4F61-86E9-68DA1A80B7FA}"/>
              </a:ext>
            </a:extLst>
          </p:cNvPr>
          <p:cNvSpPr/>
          <p:nvPr/>
        </p:nvSpPr>
        <p:spPr>
          <a:xfrm>
            <a:off x="2074230" y="4575682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Обмен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4B0DEF-2F47-42A5-8D38-02EBBDF1CE10}"/>
              </a:ext>
            </a:extLst>
          </p:cNvPr>
          <p:cNvSpPr/>
          <p:nvPr/>
        </p:nvSpPr>
        <p:spPr>
          <a:xfrm>
            <a:off x="5875064" y="466243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Вставка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EEF0300-E816-4641-96B1-71A498CEC5F1}"/>
              </a:ext>
            </a:extLst>
          </p:cNvPr>
          <p:cNvSpPr/>
          <p:nvPr/>
        </p:nvSpPr>
        <p:spPr>
          <a:xfrm>
            <a:off x="3320764" y="5099248"/>
            <a:ext cx="209063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87000"/>
              </a:lnSpc>
              <a:spcAft>
                <a:spcPts val="0"/>
              </a:spcAft>
              <a:buClr>
                <a:srgbClr val="5F5F5F"/>
              </a:buClr>
              <a:buSzPts val="400"/>
              <a:tabLst>
                <a:tab pos="218440" algn="l"/>
              </a:tabLs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Выбор (выборка)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6C754C9-64BC-4D27-9A55-2D363C7AE978}"/>
              </a:ext>
            </a:extLst>
          </p:cNvPr>
          <p:cNvCxnSpPr>
            <a:cxnSpLocks/>
          </p:cNvCxnSpPr>
          <p:nvPr/>
        </p:nvCxnSpPr>
        <p:spPr>
          <a:xfrm flipH="1">
            <a:off x="2854528" y="4131182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3AC34-A1CE-4BBD-AFD4-00843EB0F2A5}"/>
              </a:ext>
            </a:extLst>
          </p:cNvPr>
          <p:cNvCxnSpPr>
            <a:cxnSpLocks/>
          </p:cNvCxnSpPr>
          <p:nvPr/>
        </p:nvCxnSpPr>
        <p:spPr>
          <a:xfrm>
            <a:off x="5411401" y="4166925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A653C7E-032C-498B-AB51-0966CBA8FF9E}"/>
              </a:ext>
            </a:extLst>
          </p:cNvPr>
          <p:cNvCxnSpPr>
            <a:cxnSpLocks/>
          </p:cNvCxnSpPr>
          <p:nvPr/>
        </p:nvCxnSpPr>
        <p:spPr>
          <a:xfrm>
            <a:off x="4302281" y="4113804"/>
            <a:ext cx="0" cy="917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9FE378-A3E9-437D-BB97-FAF4BE3F8FC5}"/>
              </a:ext>
            </a:extLst>
          </p:cNvPr>
          <p:cNvSpPr/>
          <p:nvPr/>
        </p:nvSpPr>
        <p:spPr>
          <a:xfrm>
            <a:off x="240348" y="164871"/>
            <a:ext cx="4100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Оценка алгоритмов сортировки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0B7056-2C2D-4A11-BF5E-014B7ADECE93}"/>
              </a:ext>
            </a:extLst>
          </p:cNvPr>
          <p:cNvSpPr/>
          <p:nvPr/>
        </p:nvSpPr>
        <p:spPr>
          <a:xfrm>
            <a:off x="412750" y="1831705"/>
            <a:ext cx="8229600" cy="250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данный алгоритм сортирует информацию в среднем?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он работает в лучшем и худшем случаях?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Естественно или неестественно он себя ведет?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Переставляет ли он элементы с одинаковыми ключами?</a:t>
            </a:r>
            <a:endParaRPr lang="ru-RU" dirty="0">
              <a:solidFill>
                <a:srgbClr val="323232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D53CA2-60D7-4E6E-A8F4-BF40C9FF48F5}"/>
              </a:ext>
            </a:extLst>
          </p:cNvPr>
          <p:cNvSpPr/>
          <p:nvPr/>
        </p:nvSpPr>
        <p:spPr>
          <a:xfrm>
            <a:off x="1143000" y="5026295"/>
            <a:ext cx="7651750" cy="132504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127000" algn="just">
              <a:lnSpc>
                <a:spcPct val="89000"/>
              </a:lnSpc>
              <a:spcAft>
                <a:spcPts val="300"/>
              </a:spcAft>
            </a:pP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Ключ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— это часть информации, определяющая порядок эле­ментов. Таким образом, ключ участвует в сравнениях, но при обмене элементов происходит перемещение всей структуры данных. Для простоты в нижеследующих примерах будет производиться сортировка массивов, в которых ключ и данные совпадают.</a:t>
            </a:r>
          </a:p>
        </p:txBody>
      </p:sp>
    </p:spTree>
    <p:extLst>
      <p:ext uri="{BB962C8B-B14F-4D97-AF65-F5344CB8AC3E}">
        <p14:creationId xmlns:p14="http://schemas.microsoft.com/office/powerpoint/2010/main" val="34652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275E61-292B-42D2-A3A1-048D6D86DBA3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2050" name="Picture 2" descr="Сортировка пузырьком">
            <a:extLst>
              <a:ext uri="{FF2B5EF4-FFF2-40B4-BE49-F238E27FC236}">
                <a16:creationId xmlns:a16="http://schemas.microsoft.com/office/drawing/2014/main" id="{3D8C0F9A-4E3F-4DD3-A7AC-D0F817F50E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1068388"/>
            <a:ext cx="4805362" cy="44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DD34F5-8DAC-4E12-92EE-65AA2B047FCA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3" name="Picture 4" descr="Сортировка пузырьком">
            <a:extLst>
              <a:ext uri="{FF2B5EF4-FFF2-40B4-BE49-F238E27FC236}">
                <a16:creationId xmlns:a16="http://schemas.microsoft.com/office/drawing/2014/main" id="{763D93B1-B561-4B43-9F95-8096FE6A6C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628650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BB644D7-526F-46AF-B585-3F4A06F2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3454696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DA89B7-D6D9-48B1-85A5-68EF695BA59F}"/>
              </a:ext>
            </a:extLst>
          </p:cNvPr>
          <p:cNvSpPr/>
          <p:nvPr/>
        </p:nvSpPr>
        <p:spPr>
          <a:xfrm>
            <a:off x="217865" y="3496309"/>
            <a:ext cx="26729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n-1;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for (j = 0; j &lt; n-i-2;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if (a[j] &gt; a[j+1]) {</a:t>
            </a:r>
          </a:p>
          <a:p>
            <a:r>
              <a:rPr lang="en-US" dirty="0"/>
              <a:t>        swap(a[j], a[j+1]);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55F1BF-2F27-4517-91C6-FCC7654380D8}"/>
              </a:ext>
            </a:extLst>
          </p:cNvPr>
          <p:cNvSpPr/>
          <p:nvPr/>
        </p:nvSpPr>
        <p:spPr>
          <a:xfrm>
            <a:off x="2661286" y="4024609"/>
            <a:ext cx="2294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 = a[ j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j ] = a[ j+1 ];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j+1 ] = temp;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709391-ED47-46D9-921B-9EFC8C1218E3}"/>
              </a:ext>
            </a:extLst>
          </p:cNvPr>
          <p:cNvCxnSpPr>
            <a:cxnSpLocks/>
          </p:cNvCxnSpPr>
          <p:nvPr/>
        </p:nvCxnSpPr>
        <p:spPr>
          <a:xfrm>
            <a:off x="2503865" y="4486274"/>
            <a:ext cx="5749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B67BDD-8E36-4E65-A0CB-C4A8013E9BD7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BD9D9-3A7D-432A-9D6C-407E5FCD8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56991"/>
            <a:ext cx="4963747" cy="46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6077F-446E-4B2A-A21C-6CF9DEA3C2DD}"/>
              </a:ext>
            </a:extLst>
          </p:cNvPr>
          <p:cNvSpPr/>
          <p:nvPr/>
        </p:nvSpPr>
        <p:spPr>
          <a:xfrm>
            <a:off x="240348" y="5585133"/>
            <a:ext cx="656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>
                <a:solidFill>
                  <a:schemeClr val="accent1"/>
                </a:solidFill>
                <a:latin typeface="William Text Pro"/>
              </a:rPr>
              <a:t>Шейкерная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сортировка отличается от </a:t>
            </a:r>
            <a:r>
              <a:rPr lang="ru-RU" b="1" i="1" dirty="0">
                <a:solidFill>
                  <a:schemeClr val="accent1"/>
                </a:solidFill>
                <a:latin typeface="William Text Pro"/>
              </a:rPr>
              <a:t>пузырьковой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тем, что она двунаправленная: алгоритм перемещается не строго слева направо, а сначала слева направо, затем справа налево.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996992-F7E1-4221-9F8F-BF0F3089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3312636"/>
            <a:ext cx="3838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7CB862-C99B-4B8C-829D-7C1365C6F4CB}"/>
              </a:ext>
            </a:extLst>
          </p:cNvPr>
          <p:cNvSpPr/>
          <p:nvPr/>
        </p:nvSpPr>
        <p:spPr>
          <a:xfrm>
            <a:off x="2882900" y="865644"/>
            <a:ext cx="548005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ShakerSort</a:t>
            </a:r>
            <a:r>
              <a:rPr lang="en-US" dirty="0"/>
              <a:t>(int *a, int n) {</a:t>
            </a:r>
          </a:p>
          <a:p>
            <a:r>
              <a:rPr lang="en-US" dirty="0"/>
              <a:t>    int left, right,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    left = 0;</a:t>
            </a:r>
          </a:p>
          <a:p>
            <a:r>
              <a:rPr lang="en-US" dirty="0"/>
              <a:t>    right= n - 1;</a:t>
            </a:r>
          </a:p>
          <a:p>
            <a:r>
              <a:rPr lang="en-US" dirty="0"/>
              <a:t>    while (left &lt;= right) {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right; </a:t>
            </a:r>
            <a:r>
              <a:rPr lang="en-US" dirty="0" err="1"/>
              <a:t>i</a:t>
            </a:r>
            <a:r>
              <a:rPr lang="en-US" dirty="0"/>
              <a:t> &gt;= left; </a:t>
            </a:r>
            <a:r>
              <a:rPr lang="en-US" dirty="0" err="1"/>
              <a:t>i</a:t>
            </a:r>
            <a:r>
              <a:rPr lang="en-US" dirty="0"/>
              <a:t>--)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left++;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left; </a:t>
            </a:r>
            <a:r>
              <a:rPr lang="en-US" dirty="0" err="1"/>
              <a:t>i</a:t>
            </a:r>
            <a:r>
              <a:rPr lang="en-US" dirty="0"/>
              <a:t> &lt;= right;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right--;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FEDC01-0485-4247-9A90-0DAF1629F0C4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</p:spTree>
    <p:extLst>
      <p:ext uri="{BB962C8B-B14F-4D97-AF65-F5344CB8AC3E}">
        <p14:creationId xmlns:p14="http://schemas.microsoft.com/office/powerpoint/2010/main" val="15517897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2213</TotalTime>
  <Words>1508</Words>
  <Application>Microsoft Office PowerPoint</Application>
  <PresentationFormat>Экран (4:3)</PresentationFormat>
  <Paragraphs>164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inherit</vt:lpstr>
      <vt:lpstr>Microsoft Sans Serif</vt:lpstr>
      <vt:lpstr>Monaco</vt:lpstr>
      <vt:lpstr>Montserrat</vt:lpstr>
      <vt:lpstr>Segoe UI</vt:lpstr>
      <vt:lpstr>William Text Pro</vt:lpstr>
      <vt:lpstr>Тема Office</vt:lpstr>
      <vt:lpstr>Алгоритмы и структуры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Дмитрий Васильевич Шиман</dc:creator>
  <cp:lastModifiedBy>admin</cp:lastModifiedBy>
  <cp:revision>51</cp:revision>
  <dcterms:created xsi:type="dcterms:W3CDTF">2022-02-16T17:35:29Z</dcterms:created>
  <dcterms:modified xsi:type="dcterms:W3CDTF">2024-03-13T11:55:41Z</dcterms:modified>
</cp:coreProperties>
</file>